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EB Garamond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EB31BF7-2007-4417-B619-C8781329C2AD}">
  <a:tblStyle styleId="{CEB31BF7-2007-4417-B619-C8781329C2A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-regular.fntdata"/><Relationship Id="rId11" Type="http://schemas.openxmlformats.org/officeDocument/2006/relationships/slide" Target="slides/slide5.xml"/><Relationship Id="rId22" Type="http://schemas.openxmlformats.org/officeDocument/2006/relationships/font" Target="fonts/EBGaramond-italic.fntdata"/><Relationship Id="rId10" Type="http://schemas.openxmlformats.org/officeDocument/2006/relationships/slide" Target="slides/slide4.xml"/><Relationship Id="rId21" Type="http://schemas.openxmlformats.org/officeDocument/2006/relationships/font" Target="fonts/EBGaramond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EBGaramon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b27b8df54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b27b8df54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6b27b8df54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6b27b8df54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6b27b8df54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6b27b8df54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6b27b8df54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6b27b8df54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6ad3dbc910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6ad3dbc910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6ad3dbc91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6ad3dbc91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6ad3dbc91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6ad3dbc91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ad3dbc910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ad3dbc910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6ad3dbc91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6ad3dbc91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6b253c9fcb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6b253c9fcb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6ad3dbc910_1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6ad3dbc910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6b253c9fc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6b253c9fc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6b253c9fc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6b253c9fc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>
                <a:solidFill>
                  <a:schemeClr val="dk1"/>
                </a:solidFill>
              </a:rPr>
              <a:t>Shorter lifetimes result in higher and earlier inflows, and outflows</a:t>
            </a:r>
            <a:endParaRPr sz="6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64000"/>
          </a:blip>
          <a:srcRect b="14559" l="0" r="0" t="0"/>
          <a:stretch/>
        </p:blipFill>
        <p:spPr>
          <a:xfrm>
            <a:off x="2858625" y="2097625"/>
            <a:ext cx="6248400" cy="30458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5" name="Google Shape;55;p13"/>
          <p:cNvSpPr txBox="1"/>
          <p:nvPr>
            <p:ph idx="4294967295" type="ctrTitle"/>
          </p:nvPr>
        </p:nvSpPr>
        <p:spPr>
          <a:xfrm>
            <a:off x="200950" y="174250"/>
            <a:ext cx="8733300" cy="1697700"/>
          </a:xfrm>
          <a:prstGeom prst="rect">
            <a:avLst/>
          </a:prstGeom>
          <a:ln cap="flat" cmpd="sng" w="7620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3300"/>
              <a:t>Timber in Future Housing: Stock Change and Climate Impacts in Germany to 2100</a:t>
            </a:r>
            <a:endParaRPr sz="3300"/>
          </a:p>
        </p:txBody>
      </p:sp>
      <p:sp>
        <p:nvSpPr>
          <p:cNvPr id="56" name="Google Shape;56;p13"/>
          <p:cNvSpPr txBox="1"/>
          <p:nvPr/>
        </p:nvSpPr>
        <p:spPr>
          <a:xfrm>
            <a:off x="157775" y="2097625"/>
            <a:ext cx="2517900" cy="668100"/>
          </a:xfrm>
          <a:prstGeom prst="rect">
            <a:avLst/>
          </a:prstGeom>
          <a:noFill/>
          <a:ln cap="flat" cmpd="sng" w="38100">
            <a:solidFill>
              <a:srgbClr val="D9EA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1"/>
                </a:solidFill>
              </a:rPr>
              <a:t>Biobased building team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300">
                <a:solidFill>
                  <a:schemeClr val="dk1"/>
                </a:solidFill>
              </a:rPr>
              <a:t>Final presentation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" name="Google Shape;57;p13"/>
          <p:cNvSpPr txBox="1"/>
          <p:nvPr>
            <p:ph idx="4294967295" type="subTitle"/>
          </p:nvPr>
        </p:nvSpPr>
        <p:spPr>
          <a:xfrm>
            <a:off x="200950" y="2935425"/>
            <a:ext cx="1619100" cy="15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i="1" lang="it"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Miaohan Tang</a:t>
            </a:r>
            <a:endParaRPr i="1"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i="1" lang="it"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Jaehyun Soh</a:t>
            </a:r>
            <a:endParaRPr i="1"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i="1" lang="it"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Weier Liu</a:t>
            </a:r>
            <a:endParaRPr i="1"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i="1" lang="it"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Rio Aryapratama</a:t>
            </a:r>
            <a:endParaRPr i="1"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i="1" lang="it"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Tanya Tsui</a:t>
            </a:r>
            <a:endParaRPr i="1"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i="1" lang="it"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Alba Bruno</a:t>
            </a:r>
            <a:endParaRPr i="1"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i="1" lang="it"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Sabrina Linsmaier</a:t>
            </a:r>
            <a:endParaRPr i="1"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00950" y="4446475"/>
            <a:ext cx="1912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74E13"/>
                </a:solidFill>
              </a:rPr>
              <a:t>DdS Summer School</a:t>
            </a:r>
            <a:endParaRPr sz="1100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74E13"/>
                </a:solidFill>
              </a:rPr>
              <a:t>Singapore, 2025</a:t>
            </a:r>
            <a:endParaRPr sz="1100">
              <a:solidFill>
                <a:srgbClr val="274E1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2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2120" u="sng">
                <a:solidFill>
                  <a:srgbClr val="274E13"/>
                </a:solidFill>
              </a:rPr>
              <a:t>SCENARIOS COMPARISON FOR GWP</a:t>
            </a:r>
            <a:endParaRPr b="1" sz="2120" u="sng">
              <a:solidFill>
                <a:srgbClr val="274E13"/>
              </a:solidFill>
            </a:endParaRPr>
          </a:p>
        </p:txBody>
      </p:sp>
      <p:pic>
        <p:nvPicPr>
          <p:cNvPr id="212" name="Google Shape;212;p22" title="scenario comparis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950" y="638000"/>
            <a:ext cx="7446125" cy="446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3" title="final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09600"/>
            <a:ext cx="8839204" cy="375493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3"/>
          <p:cNvSpPr txBox="1"/>
          <p:nvPr/>
        </p:nvSpPr>
        <p:spPr>
          <a:xfrm>
            <a:off x="2382575" y="332850"/>
            <a:ext cx="3632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>
                <a:solidFill>
                  <a:srgbClr val="38761D"/>
                </a:solidFill>
              </a:rPr>
              <a:t>OVERALL COMMENT </a:t>
            </a:r>
            <a:endParaRPr b="1" sz="2400">
              <a:solidFill>
                <a:srgbClr val="38761D"/>
              </a:solidFill>
            </a:endParaRPr>
          </a:p>
        </p:txBody>
      </p:sp>
      <p:sp>
        <p:nvSpPr>
          <p:cNvPr id="219" name="Google Shape;219;p23"/>
          <p:cNvSpPr txBox="1"/>
          <p:nvPr/>
        </p:nvSpPr>
        <p:spPr>
          <a:xfrm>
            <a:off x="3887675" y="2943050"/>
            <a:ext cx="621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100">
                <a:solidFill>
                  <a:schemeClr val="dk2"/>
                </a:solidFill>
              </a:rPr>
              <a:t>✅</a:t>
            </a:r>
            <a:endParaRPr sz="3100">
              <a:solidFill>
                <a:schemeClr val="dk2"/>
              </a:solidFill>
            </a:endParaRPr>
          </a:p>
        </p:txBody>
      </p:sp>
      <p:sp>
        <p:nvSpPr>
          <p:cNvPr id="220" name="Google Shape;220;p23"/>
          <p:cNvSpPr txBox="1"/>
          <p:nvPr/>
        </p:nvSpPr>
        <p:spPr>
          <a:xfrm>
            <a:off x="8408588" y="3019988"/>
            <a:ext cx="516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chemeClr val="dk2"/>
                </a:solidFill>
              </a:rPr>
              <a:t>❌</a:t>
            </a:r>
            <a:endParaRPr sz="2100">
              <a:solidFill>
                <a:schemeClr val="dk2"/>
              </a:solidFill>
            </a:endParaRPr>
          </a:p>
        </p:txBody>
      </p:sp>
      <p:sp>
        <p:nvSpPr>
          <p:cNvPr id="221" name="Google Shape;221;p23"/>
          <p:cNvSpPr txBox="1"/>
          <p:nvPr/>
        </p:nvSpPr>
        <p:spPr>
          <a:xfrm>
            <a:off x="6078525" y="2943050"/>
            <a:ext cx="621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100">
                <a:solidFill>
                  <a:schemeClr val="dk2"/>
                </a:solidFill>
              </a:rPr>
              <a:t>✅</a:t>
            </a:r>
            <a:endParaRPr sz="3100">
              <a:solidFill>
                <a:schemeClr val="dk2"/>
              </a:solidFill>
            </a:endParaRPr>
          </a:p>
        </p:txBody>
      </p:sp>
      <p:sp>
        <p:nvSpPr>
          <p:cNvPr id="222" name="Google Shape;222;p23"/>
          <p:cNvSpPr txBox="1"/>
          <p:nvPr/>
        </p:nvSpPr>
        <p:spPr>
          <a:xfrm>
            <a:off x="7123550" y="4034375"/>
            <a:ext cx="13362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Possible with our data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223" name="Google Shape;223;p23"/>
          <p:cNvGraphicFramePr/>
          <p:nvPr/>
        </p:nvGraphicFramePr>
        <p:xfrm>
          <a:off x="2381250" y="39858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{CEB31BF7-2007-4417-B619-C8781329C2AD}</a:tableStyleId>
              </a:tblPr>
              <a:tblGrid>
                <a:gridCol w="2038350"/>
              </a:tblGrid>
              <a:tr h="352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/>
                        <a:t> 69,622,551.73 tons</a:t>
                      </a:r>
                      <a:r>
                        <a:rPr lang="it"/>
                        <a:t> (cumulative inflows, without recycling)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4" name="Google Shape;224;p23"/>
          <p:cNvSpPr txBox="1"/>
          <p:nvPr/>
        </p:nvSpPr>
        <p:spPr>
          <a:xfrm>
            <a:off x="1643925" y="2943050"/>
            <a:ext cx="621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100">
                <a:solidFill>
                  <a:schemeClr val="dk2"/>
                </a:solidFill>
              </a:rPr>
              <a:t>✅</a:t>
            </a:r>
            <a:endParaRPr sz="3100">
              <a:solidFill>
                <a:schemeClr val="dk2"/>
              </a:solidFill>
            </a:endParaRPr>
          </a:p>
        </p:txBody>
      </p:sp>
      <p:sp>
        <p:nvSpPr>
          <p:cNvPr id="225" name="Google Shape;225;p23"/>
          <p:cNvSpPr/>
          <p:nvPr/>
        </p:nvSpPr>
        <p:spPr>
          <a:xfrm>
            <a:off x="7731650" y="3630475"/>
            <a:ext cx="192900" cy="391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D1DC"/>
              </a:highlight>
            </a:endParaRPr>
          </a:p>
        </p:txBody>
      </p:sp>
      <p:sp>
        <p:nvSpPr>
          <p:cNvPr id="226" name="Google Shape;226;p23"/>
          <p:cNvSpPr/>
          <p:nvPr/>
        </p:nvSpPr>
        <p:spPr>
          <a:xfrm>
            <a:off x="3234975" y="3604850"/>
            <a:ext cx="192900" cy="391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D1DC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 txBox="1"/>
          <p:nvPr>
            <p:ph type="title"/>
          </p:nvPr>
        </p:nvSpPr>
        <p:spPr>
          <a:xfrm>
            <a:off x="606525" y="439375"/>
            <a:ext cx="725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rgbClr val="38761D"/>
                </a:solidFill>
              </a:rPr>
              <a:t>IF WE HAD MORE TIME…</a:t>
            </a:r>
            <a:endParaRPr sz="3000"/>
          </a:p>
        </p:txBody>
      </p:sp>
      <p:sp>
        <p:nvSpPr>
          <p:cNvPr id="232" name="Google Shape;232;p24"/>
          <p:cNvSpPr txBox="1"/>
          <p:nvPr>
            <p:ph idx="1" type="body"/>
          </p:nvPr>
        </p:nvSpPr>
        <p:spPr>
          <a:xfrm>
            <a:off x="1021975" y="1533475"/>
            <a:ext cx="7359300" cy="23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it"/>
              <a:t>… we would merge our two jupyter notebooks and directly work </a:t>
            </a:r>
            <a:r>
              <a:rPr lang="it"/>
              <a:t>with the MFA output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it"/>
              <a:t>… we would like to incorporate age-cohorts for the in-use building stock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it"/>
              <a:t>… we would combine the scenarios 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5"/>
          <p:cNvSpPr/>
          <p:nvPr/>
        </p:nvSpPr>
        <p:spPr>
          <a:xfrm>
            <a:off x="75075" y="532275"/>
            <a:ext cx="8895300" cy="1553100"/>
          </a:xfrm>
          <a:prstGeom prst="rect">
            <a:avLst/>
          </a:prstGeom>
          <a:noFill/>
          <a:ln cap="flat" cmpd="sng" w="28575">
            <a:solidFill>
              <a:srgbClr val="B7B7B7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5"/>
          <p:cNvSpPr/>
          <p:nvPr/>
        </p:nvSpPr>
        <p:spPr>
          <a:xfrm>
            <a:off x="1454024" y="850525"/>
            <a:ext cx="7356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Forest Harvesting</a:t>
            </a:r>
            <a:endParaRPr sz="800"/>
          </a:p>
        </p:txBody>
      </p:sp>
      <p:sp>
        <p:nvSpPr>
          <p:cNvPr id="239" name="Google Shape;239;p25"/>
          <p:cNvSpPr/>
          <p:nvPr/>
        </p:nvSpPr>
        <p:spPr>
          <a:xfrm>
            <a:off x="7910250" y="1263925"/>
            <a:ext cx="968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Incineration</a:t>
            </a:r>
            <a:endParaRPr sz="800"/>
          </a:p>
        </p:txBody>
      </p:sp>
      <p:sp>
        <p:nvSpPr>
          <p:cNvPr id="240" name="Google Shape;240;p25"/>
          <p:cNvSpPr/>
          <p:nvPr/>
        </p:nvSpPr>
        <p:spPr>
          <a:xfrm>
            <a:off x="7910250" y="642100"/>
            <a:ext cx="968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Recycling</a:t>
            </a:r>
            <a:endParaRPr sz="800"/>
          </a:p>
        </p:txBody>
      </p:sp>
      <p:sp>
        <p:nvSpPr>
          <p:cNvPr id="241" name="Google Shape;241;p25"/>
          <p:cNvSpPr/>
          <p:nvPr/>
        </p:nvSpPr>
        <p:spPr>
          <a:xfrm>
            <a:off x="6136350" y="1155325"/>
            <a:ext cx="968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Waste management</a:t>
            </a:r>
            <a:endParaRPr sz="800"/>
          </a:p>
        </p:txBody>
      </p:sp>
      <p:sp>
        <p:nvSpPr>
          <p:cNvPr id="242" name="Google Shape;242;p25"/>
          <p:cNvSpPr/>
          <p:nvPr/>
        </p:nvSpPr>
        <p:spPr>
          <a:xfrm>
            <a:off x="4289700" y="1460125"/>
            <a:ext cx="968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Renovation</a:t>
            </a:r>
            <a:endParaRPr sz="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ΔS</a:t>
            </a:r>
            <a:r>
              <a:rPr baseline="-25000" lang="it" sz="800">
                <a:solidFill>
                  <a:schemeClr val="dk1"/>
                </a:solidFill>
              </a:rPr>
              <a:t>4</a:t>
            </a:r>
            <a:endParaRPr sz="900"/>
          </a:p>
        </p:txBody>
      </p:sp>
      <p:sp>
        <p:nvSpPr>
          <p:cNvPr id="243" name="Google Shape;243;p25"/>
          <p:cNvSpPr/>
          <p:nvPr/>
        </p:nvSpPr>
        <p:spPr>
          <a:xfrm>
            <a:off x="4289700" y="850525"/>
            <a:ext cx="968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Construction</a:t>
            </a:r>
            <a:endParaRPr sz="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ΔS</a:t>
            </a:r>
            <a:r>
              <a:rPr baseline="-25000" lang="it" sz="800">
                <a:solidFill>
                  <a:schemeClr val="dk1"/>
                </a:solidFill>
              </a:rPr>
              <a:t>3</a:t>
            </a:r>
            <a:endParaRPr sz="900"/>
          </a:p>
        </p:txBody>
      </p:sp>
      <p:sp>
        <p:nvSpPr>
          <p:cNvPr id="244" name="Google Shape;244;p25"/>
          <p:cNvSpPr/>
          <p:nvPr/>
        </p:nvSpPr>
        <p:spPr>
          <a:xfrm>
            <a:off x="2831750" y="850525"/>
            <a:ext cx="968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Timber processing</a:t>
            </a:r>
            <a:endParaRPr sz="800"/>
          </a:p>
        </p:txBody>
      </p:sp>
      <p:cxnSp>
        <p:nvCxnSpPr>
          <p:cNvPr id="245" name="Google Shape;245;p25"/>
          <p:cNvCxnSpPr>
            <a:stCxn id="238" idx="3"/>
            <a:endCxn id="244" idx="1"/>
          </p:cNvCxnSpPr>
          <p:nvPr/>
        </p:nvCxnSpPr>
        <p:spPr>
          <a:xfrm>
            <a:off x="2189624" y="1057225"/>
            <a:ext cx="64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6" name="Google Shape;246;p25"/>
          <p:cNvCxnSpPr>
            <a:stCxn id="244" idx="3"/>
            <a:endCxn id="242" idx="1"/>
          </p:cNvCxnSpPr>
          <p:nvPr/>
        </p:nvCxnSpPr>
        <p:spPr>
          <a:xfrm>
            <a:off x="3799850" y="1057225"/>
            <a:ext cx="489900" cy="6096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" name="Google Shape;247;p25"/>
          <p:cNvCxnSpPr/>
          <p:nvPr/>
        </p:nvCxnSpPr>
        <p:spPr>
          <a:xfrm>
            <a:off x="3799850" y="959125"/>
            <a:ext cx="48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8" name="Google Shape;248;p25"/>
          <p:cNvCxnSpPr/>
          <p:nvPr/>
        </p:nvCxnSpPr>
        <p:spPr>
          <a:xfrm>
            <a:off x="5257775" y="959125"/>
            <a:ext cx="878700" cy="304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p25"/>
          <p:cNvCxnSpPr>
            <a:endCxn id="241" idx="1"/>
          </p:cNvCxnSpPr>
          <p:nvPr/>
        </p:nvCxnSpPr>
        <p:spPr>
          <a:xfrm flipH="1" rot="10800000">
            <a:off x="5257650" y="1362025"/>
            <a:ext cx="878700" cy="315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25"/>
          <p:cNvCxnSpPr/>
          <p:nvPr/>
        </p:nvCxnSpPr>
        <p:spPr>
          <a:xfrm flipH="1" rot="10800000">
            <a:off x="7104150" y="772600"/>
            <a:ext cx="806100" cy="527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" name="Google Shape;251;p25"/>
          <p:cNvCxnSpPr>
            <a:stCxn id="241" idx="3"/>
          </p:cNvCxnSpPr>
          <p:nvPr/>
        </p:nvCxnSpPr>
        <p:spPr>
          <a:xfrm>
            <a:off x="7104450" y="1362025"/>
            <a:ext cx="7935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2" name="Google Shape;252;p25"/>
          <p:cNvSpPr/>
          <p:nvPr/>
        </p:nvSpPr>
        <p:spPr>
          <a:xfrm>
            <a:off x="1385050" y="772600"/>
            <a:ext cx="199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1</a:t>
            </a:r>
            <a:endParaRPr sz="200"/>
          </a:p>
        </p:txBody>
      </p:sp>
      <p:sp>
        <p:nvSpPr>
          <p:cNvPr id="253" name="Google Shape;253;p25"/>
          <p:cNvSpPr/>
          <p:nvPr/>
        </p:nvSpPr>
        <p:spPr>
          <a:xfrm>
            <a:off x="7829550" y="1149688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7</a:t>
            </a:r>
            <a:endParaRPr sz="200"/>
          </a:p>
        </p:txBody>
      </p:sp>
      <p:sp>
        <p:nvSpPr>
          <p:cNvPr id="254" name="Google Shape;254;p25"/>
          <p:cNvSpPr/>
          <p:nvPr/>
        </p:nvSpPr>
        <p:spPr>
          <a:xfrm>
            <a:off x="7829550" y="556300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6</a:t>
            </a:r>
            <a:endParaRPr sz="200"/>
          </a:p>
        </p:txBody>
      </p:sp>
      <p:sp>
        <p:nvSpPr>
          <p:cNvPr id="255" name="Google Shape;255;p25"/>
          <p:cNvSpPr/>
          <p:nvPr/>
        </p:nvSpPr>
        <p:spPr>
          <a:xfrm>
            <a:off x="6126075" y="1077400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5</a:t>
            </a:r>
            <a:endParaRPr sz="200"/>
          </a:p>
        </p:txBody>
      </p:sp>
      <p:sp>
        <p:nvSpPr>
          <p:cNvPr id="256" name="Google Shape;256;p25"/>
          <p:cNvSpPr/>
          <p:nvPr/>
        </p:nvSpPr>
        <p:spPr>
          <a:xfrm>
            <a:off x="4247050" y="1382200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4</a:t>
            </a:r>
            <a:endParaRPr sz="200"/>
          </a:p>
        </p:txBody>
      </p:sp>
      <p:sp>
        <p:nvSpPr>
          <p:cNvPr id="257" name="Google Shape;257;p25"/>
          <p:cNvSpPr/>
          <p:nvPr/>
        </p:nvSpPr>
        <p:spPr>
          <a:xfrm>
            <a:off x="4222375" y="740650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3</a:t>
            </a:r>
            <a:endParaRPr sz="200"/>
          </a:p>
        </p:txBody>
      </p:sp>
      <p:sp>
        <p:nvSpPr>
          <p:cNvPr id="258" name="Google Shape;258;p25"/>
          <p:cNvSpPr/>
          <p:nvPr/>
        </p:nvSpPr>
        <p:spPr>
          <a:xfrm>
            <a:off x="2762188" y="772600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2</a:t>
            </a:r>
            <a:endParaRPr sz="600"/>
          </a:p>
        </p:txBody>
      </p:sp>
      <p:sp>
        <p:nvSpPr>
          <p:cNvPr id="259" name="Google Shape;259;p25"/>
          <p:cNvSpPr/>
          <p:nvPr/>
        </p:nvSpPr>
        <p:spPr>
          <a:xfrm>
            <a:off x="4484575" y="1739650"/>
            <a:ext cx="180300" cy="111000"/>
          </a:xfrm>
          <a:prstGeom prst="roundRect">
            <a:avLst>
              <a:gd fmla="val 16667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5"/>
          <p:cNvSpPr/>
          <p:nvPr/>
        </p:nvSpPr>
        <p:spPr>
          <a:xfrm>
            <a:off x="4435338" y="1130050"/>
            <a:ext cx="180300" cy="111000"/>
          </a:xfrm>
          <a:prstGeom prst="roundRect">
            <a:avLst>
              <a:gd fmla="val 16667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5"/>
          <p:cNvSpPr/>
          <p:nvPr/>
        </p:nvSpPr>
        <p:spPr>
          <a:xfrm>
            <a:off x="248750" y="868425"/>
            <a:ext cx="806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Natural forest</a:t>
            </a:r>
            <a:endParaRPr sz="9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ΔS</a:t>
            </a:r>
            <a:r>
              <a:rPr baseline="-25000" lang="it" sz="800">
                <a:solidFill>
                  <a:schemeClr val="dk1"/>
                </a:solidFill>
              </a:rPr>
              <a:t>0</a:t>
            </a:r>
            <a:endParaRPr sz="800"/>
          </a:p>
        </p:txBody>
      </p:sp>
      <p:cxnSp>
        <p:nvCxnSpPr>
          <p:cNvPr id="262" name="Google Shape;262;p25"/>
          <p:cNvCxnSpPr>
            <a:stCxn id="261" idx="3"/>
            <a:endCxn id="238" idx="1"/>
          </p:cNvCxnSpPr>
          <p:nvPr/>
        </p:nvCxnSpPr>
        <p:spPr>
          <a:xfrm flipH="1" rot="10800000">
            <a:off x="1054850" y="1057125"/>
            <a:ext cx="3993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3" name="Google Shape;263;p25"/>
          <p:cNvSpPr/>
          <p:nvPr/>
        </p:nvSpPr>
        <p:spPr>
          <a:xfrm>
            <a:off x="186025" y="790500"/>
            <a:ext cx="1809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0</a:t>
            </a:r>
            <a:endParaRPr sz="200"/>
          </a:p>
        </p:txBody>
      </p:sp>
      <p:sp>
        <p:nvSpPr>
          <p:cNvPr id="264" name="Google Shape;264;p25"/>
          <p:cNvSpPr/>
          <p:nvPr/>
        </p:nvSpPr>
        <p:spPr>
          <a:xfrm>
            <a:off x="369608" y="1147950"/>
            <a:ext cx="124500" cy="111000"/>
          </a:xfrm>
          <a:prstGeom prst="roundRect">
            <a:avLst>
              <a:gd fmla="val 16667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5"/>
          <p:cNvSpPr/>
          <p:nvPr/>
        </p:nvSpPr>
        <p:spPr>
          <a:xfrm>
            <a:off x="3253550" y="506800"/>
            <a:ext cx="124500" cy="3153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5"/>
          <p:cNvSpPr/>
          <p:nvPr/>
        </p:nvSpPr>
        <p:spPr>
          <a:xfrm>
            <a:off x="8372400" y="381000"/>
            <a:ext cx="124500" cy="2163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5"/>
          <p:cNvSpPr/>
          <p:nvPr/>
        </p:nvSpPr>
        <p:spPr>
          <a:xfrm>
            <a:off x="8878350" y="1434850"/>
            <a:ext cx="199200" cy="11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5"/>
          <p:cNvSpPr/>
          <p:nvPr/>
        </p:nvSpPr>
        <p:spPr>
          <a:xfrm>
            <a:off x="1753277" y="506800"/>
            <a:ext cx="137100" cy="3153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5"/>
          <p:cNvSpPr txBox="1"/>
          <p:nvPr/>
        </p:nvSpPr>
        <p:spPr>
          <a:xfrm>
            <a:off x="3839663" y="694900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23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270" name="Google Shape;270;p25"/>
          <p:cNvSpPr txBox="1"/>
          <p:nvPr/>
        </p:nvSpPr>
        <p:spPr>
          <a:xfrm>
            <a:off x="2380663" y="805225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12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271" name="Google Shape;271;p25"/>
          <p:cNvSpPr txBox="1"/>
          <p:nvPr/>
        </p:nvSpPr>
        <p:spPr>
          <a:xfrm>
            <a:off x="1107125" y="805225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01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272" name="Google Shape;272;p25"/>
          <p:cNvSpPr txBox="1"/>
          <p:nvPr/>
        </p:nvSpPr>
        <p:spPr>
          <a:xfrm>
            <a:off x="7538063" y="1316725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57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273" name="Google Shape;273;p25"/>
          <p:cNvSpPr txBox="1"/>
          <p:nvPr/>
        </p:nvSpPr>
        <p:spPr>
          <a:xfrm>
            <a:off x="5404750" y="1576575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45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274" name="Google Shape;274;p25"/>
          <p:cNvSpPr txBox="1"/>
          <p:nvPr/>
        </p:nvSpPr>
        <p:spPr>
          <a:xfrm>
            <a:off x="5432350" y="694900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35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275" name="Google Shape;275;p25"/>
          <p:cNvSpPr txBox="1"/>
          <p:nvPr/>
        </p:nvSpPr>
        <p:spPr>
          <a:xfrm>
            <a:off x="3799850" y="1316725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24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276" name="Google Shape;276;p25"/>
          <p:cNvSpPr txBox="1"/>
          <p:nvPr/>
        </p:nvSpPr>
        <p:spPr>
          <a:xfrm>
            <a:off x="7287875" y="744750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56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277" name="Google Shape;277;p25"/>
          <p:cNvSpPr/>
          <p:nvPr/>
        </p:nvSpPr>
        <p:spPr>
          <a:xfrm>
            <a:off x="4812925" y="2632250"/>
            <a:ext cx="1110600" cy="4134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Incineration</a:t>
            </a:r>
            <a:endParaRPr sz="800"/>
          </a:p>
        </p:txBody>
      </p:sp>
      <p:sp>
        <p:nvSpPr>
          <p:cNvPr id="278" name="Google Shape;278;p25"/>
          <p:cNvSpPr/>
          <p:nvPr/>
        </p:nvSpPr>
        <p:spPr>
          <a:xfrm>
            <a:off x="509875" y="2632250"/>
            <a:ext cx="968100" cy="4134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Timber production</a:t>
            </a:r>
            <a:endParaRPr sz="800"/>
          </a:p>
        </p:txBody>
      </p:sp>
      <p:sp>
        <p:nvSpPr>
          <p:cNvPr id="279" name="Google Shape;279;p25"/>
          <p:cNvSpPr/>
          <p:nvPr/>
        </p:nvSpPr>
        <p:spPr>
          <a:xfrm>
            <a:off x="2623300" y="2632250"/>
            <a:ext cx="1110600" cy="4134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Construction</a:t>
            </a:r>
            <a:endParaRPr sz="800"/>
          </a:p>
        </p:txBody>
      </p:sp>
      <p:sp>
        <p:nvSpPr>
          <p:cNvPr id="280" name="Google Shape;280;p25"/>
          <p:cNvSpPr/>
          <p:nvPr/>
        </p:nvSpPr>
        <p:spPr>
          <a:xfrm>
            <a:off x="1431450" y="3245225"/>
            <a:ext cx="1110600" cy="609600"/>
          </a:xfrm>
          <a:prstGeom prst="diamond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Timber</a:t>
            </a:r>
            <a:endParaRPr sz="800"/>
          </a:p>
        </p:txBody>
      </p:sp>
      <p:sp>
        <p:nvSpPr>
          <p:cNvPr id="281" name="Google Shape;281;p25"/>
          <p:cNvSpPr/>
          <p:nvPr/>
        </p:nvSpPr>
        <p:spPr>
          <a:xfrm>
            <a:off x="5883950" y="3245225"/>
            <a:ext cx="1110600" cy="609600"/>
          </a:xfrm>
          <a:prstGeom prst="diamond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Energy</a:t>
            </a:r>
            <a:endParaRPr sz="800"/>
          </a:p>
        </p:txBody>
      </p:sp>
      <p:sp>
        <p:nvSpPr>
          <p:cNvPr id="282" name="Google Shape;282;p25"/>
          <p:cNvSpPr/>
          <p:nvPr/>
        </p:nvSpPr>
        <p:spPr>
          <a:xfrm>
            <a:off x="3657700" y="3245225"/>
            <a:ext cx="1110600" cy="609600"/>
          </a:xfrm>
          <a:prstGeom prst="diamond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Building</a:t>
            </a:r>
            <a:endParaRPr sz="800"/>
          </a:p>
        </p:txBody>
      </p:sp>
      <p:sp>
        <p:nvSpPr>
          <p:cNvPr id="283" name="Google Shape;283;p25"/>
          <p:cNvSpPr/>
          <p:nvPr/>
        </p:nvSpPr>
        <p:spPr>
          <a:xfrm>
            <a:off x="7584150" y="3792075"/>
            <a:ext cx="1048800" cy="4134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/>
              <a:t>GHG</a:t>
            </a:r>
            <a:endParaRPr sz="1200"/>
          </a:p>
        </p:txBody>
      </p:sp>
      <p:cxnSp>
        <p:nvCxnSpPr>
          <p:cNvPr id="284" name="Google Shape;284;p25"/>
          <p:cNvCxnSpPr>
            <a:stCxn id="278" idx="5"/>
          </p:cNvCxnSpPr>
          <p:nvPr/>
        </p:nvCxnSpPr>
        <p:spPr>
          <a:xfrm>
            <a:off x="1336200" y="2985109"/>
            <a:ext cx="408600" cy="3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5" name="Google Shape;285;p25"/>
          <p:cNvCxnSpPr/>
          <p:nvPr/>
        </p:nvCxnSpPr>
        <p:spPr>
          <a:xfrm>
            <a:off x="5775250" y="2985109"/>
            <a:ext cx="437400" cy="35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6" name="Google Shape;286;p25"/>
          <p:cNvCxnSpPr/>
          <p:nvPr/>
        </p:nvCxnSpPr>
        <p:spPr>
          <a:xfrm>
            <a:off x="3537050" y="3045659"/>
            <a:ext cx="408600" cy="3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7" name="Google Shape;287;p25"/>
          <p:cNvCxnSpPr>
            <a:endCxn id="279" idx="3"/>
          </p:cNvCxnSpPr>
          <p:nvPr/>
        </p:nvCxnSpPr>
        <p:spPr>
          <a:xfrm flipH="1" rot="10800000">
            <a:off x="2269344" y="2985109"/>
            <a:ext cx="516600" cy="3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8" name="Google Shape;288;p25"/>
          <p:cNvCxnSpPr/>
          <p:nvPr/>
        </p:nvCxnSpPr>
        <p:spPr>
          <a:xfrm flipH="1" rot="10800000">
            <a:off x="4496269" y="3025409"/>
            <a:ext cx="516600" cy="3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9" name="Google Shape;289;p25"/>
          <p:cNvCxnSpPr>
            <a:stCxn id="278" idx="4"/>
          </p:cNvCxnSpPr>
          <p:nvPr/>
        </p:nvCxnSpPr>
        <p:spPr>
          <a:xfrm flipH="1" rot="-5400000">
            <a:off x="3699025" y="340550"/>
            <a:ext cx="1170000" cy="6580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0" name="Google Shape;290;p25"/>
          <p:cNvCxnSpPr>
            <a:stCxn id="279" idx="4"/>
          </p:cNvCxnSpPr>
          <p:nvPr/>
        </p:nvCxnSpPr>
        <p:spPr>
          <a:xfrm flipH="1" rot="-5400000">
            <a:off x="4843900" y="1380350"/>
            <a:ext cx="1061700" cy="43923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" name="Google Shape;291;p25"/>
          <p:cNvCxnSpPr>
            <a:stCxn id="277" idx="4"/>
            <a:endCxn id="283" idx="1"/>
          </p:cNvCxnSpPr>
          <p:nvPr/>
        </p:nvCxnSpPr>
        <p:spPr>
          <a:xfrm flipH="1" rot="-5400000">
            <a:off x="5999575" y="2414300"/>
            <a:ext cx="953100" cy="22158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2" name="Google Shape;292;p25"/>
          <p:cNvSpPr txBox="1"/>
          <p:nvPr/>
        </p:nvSpPr>
        <p:spPr>
          <a:xfrm>
            <a:off x="5696050" y="2334663"/>
            <a:ext cx="51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❌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3" name="Google Shape;293;p25"/>
          <p:cNvSpPr txBox="1"/>
          <p:nvPr/>
        </p:nvSpPr>
        <p:spPr>
          <a:xfrm>
            <a:off x="3483050" y="2334663"/>
            <a:ext cx="51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✅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4" name="Google Shape;294;p25"/>
          <p:cNvSpPr txBox="1"/>
          <p:nvPr/>
        </p:nvSpPr>
        <p:spPr>
          <a:xfrm>
            <a:off x="2106700" y="3537050"/>
            <a:ext cx="51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✅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5" name="Google Shape;295;p25"/>
          <p:cNvSpPr txBox="1"/>
          <p:nvPr/>
        </p:nvSpPr>
        <p:spPr>
          <a:xfrm>
            <a:off x="4316425" y="3537050"/>
            <a:ext cx="51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✅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6" name="Google Shape;296;p25"/>
          <p:cNvSpPr txBox="1"/>
          <p:nvPr/>
        </p:nvSpPr>
        <p:spPr>
          <a:xfrm>
            <a:off x="6607400" y="3182388"/>
            <a:ext cx="51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❌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7" name="Google Shape;297;p25"/>
          <p:cNvSpPr txBox="1"/>
          <p:nvPr/>
        </p:nvSpPr>
        <p:spPr>
          <a:xfrm>
            <a:off x="3612350" y="2796375"/>
            <a:ext cx="51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✅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8" name="Google Shape;298;p25"/>
          <p:cNvSpPr txBox="1"/>
          <p:nvPr/>
        </p:nvSpPr>
        <p:spPr>
          <a:xfrm>
            <a:off x="5883950" y="2796363"/>
            <a:ext cx="51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❌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9" name="Google Shape;299;p25"/>
          <p:cNvSpPr txBox="1"/>
          <p:nvPr/>
        </p:nvSpPr>
        <p:spPr>
          <a:xfrm>
            <a:off x="4490288" y="2866288"/>
            <a:ext cx="51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❌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786651" y="3117443"/>
            <a:ext cx="28656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it" sz="2220">
                <a:solidFill>
                  <a:srgbClr val="38761D"/>
                </a:solidFill>
              </a:rPr>
              <a:t>RESEARCH QUESTIONs</a:t>
            </a:r>
            <a:endParaRPr b="1" sz="222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220">
              <a:solidFill>
                <a:srgbClr val="38761D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8775" y="2381400"/>
            <a:ext cx="5643277" cy="266285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202675" y="697250"/>
            <a:ext cx="8687400" cy="12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it" sz="1500">
                <a:solidFill>
                  <a:schemeClr val="dk2"/>
                </a:solidFill>
              </a:rPr>
              <a:t>Timber is often considered as a sustainable material due to its renewability, its ability to store carbon, and its potential as an alternative building material in construction. 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it" sz="1500">
                <a:solidFill>
                  <a:schemeClr val="dk2"/>
                </a:solidFill>
              </a:rPr>
              <a:t>The European Union (EU) has launched The New European Bauhaus that makes green transition in sustainable built environment.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it" sz="1500">
                <a:solidFill>
                  <a:schemeClr val="dk2"/>
                </a:solidFill>
              </a:rPr>
              <a:t>The forest in Germany have the potential to supply wood for driving this transition towards wood use in the building sectors.   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5738725" y="616350"/>
            <a:ext cx="2673600" cy="5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b="1" sz="222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220">
              <a:solidFill>
                <a:srgbClr val="38761D"/>
              </a:solidFill>
            </a:endParaRPr>
          </a:p>
        </p:txBody>
      </p:sp>
      <p:sp>
        <p:nvSpPr>
          <p:cNvPr id="67" name="Google Shape;67;p14"/>
          <p:cNvSpPr txBox="1"/>
          <p:nvPr>
            <p:ph type="title"/>
          </p:nvPr>
        </p:nvSpPr>
        <p:spPr>
          <a:xfrm>
            <a:off x="2665850" y="181550"/>
            <a:ext cx="2673600" cy="5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it" sz="2220">
                <a:solidFill>
                  <a:srgbClr val="38761D"/>
                </a:solidFill>
              </a:rPr>
              <a:t>INTRODUCTION</a:t>
            </a:r>
            <a:endParaRPr b="1" sz="222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/>
        </p:nvSpPr>
        <p:spPr>
          <a:xfrm>
            <a:off x="359700" y="575125"/>
            <a:ext cx="4249200" cy="11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 u="sng">
                <a:solidFill>
                  <a:srgbClr val="38761D"/>
                </a:solidFill>
              </a:rPr>
              <a:t>LCA</a:t>
            </a:r>
            <a:endParaRPr sz="1800" u="sng">
              <a:solidFill>
                <a:srgbClr val="38761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it" sz="1200">
                <a:solidFill>
                  <a:schemeClr val="dk2"/>
                </a:solidFill>
              </a:rPr>
              <a:t>FU: </a:t>
            </a:r>
            <a:r>
              <a:rPr lang="it" sz="1200">
                <a:solidFill>
                  <a:schemeClr val="dk2"/>
                </a:solidFill>
              </a:rPr>
              <a:t> Annual housing service in Germany. 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it" sz="1200">
                <a:solidFill>
                  <a:schemeClr val="dk2"/>
                </a:solidFill>
              </a:rPr>
              <a:t>LCI: Statistics / Ecoinvent 3.10 cutoff database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it" sz="1200">
                <a:solidFill>
                  <a:schemeClr val="dk2"/>
                </a:solidFill>
              </a:rPr>
              <a:t>LCIA: IPCC - GWP100</a:t>
            </a:r>
            <a:endParaRPr sz="12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709700" y="575125"/>
            <a:ext cx="4434300" cy="3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 u="sng">
                <a:solidFill>
                  <a:srgbClr val="38761D"/>
                </a:solidFill>
              </a:rPr>
              <a:t>MFA</a:t>
            </a:r>
            <a:endParaRPr sz="1800" u="sng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it" sz="1800">
                <a:solidFill>
                  <a:schemeClr val="dk2"/>
                </a:solidFill>
              </a:rPr>
              <a:t>Stock-driven dynamic modelling: determining inflows from a stock scenario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it" sz="1800">
                <a:solidFill>
                  <a:schemeClr val="dk2"/>
                </a:solidFill>
              </a:rPr>
              <a:t>One main process (construction) driving the model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it" sz="1800">
                <a:solidFill>
                  <a:schemeClr val="dk2"/>
                </a:solidFill>
              </a:rPr>
              <a:t>Two different waste management strategies: recycling and incineration</a:t>
            </a:r>
            <a:endParaRPr sz="18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</a:rPr>
              <a:t>*Germany does not practice landfilling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1667400" y="121000"/>
            <a:ext cx="5809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100">
                <a:solidFill>
                  <a:srgbClr val="274E13"/>
                </a:solidFill>
              </a:rPr>
              <a:t>METHODS</a:t>
            </a:r>
            <a:endParaRPr b="1" sz="2100">
              <a:solidFill>
                <a:srgbClr val="274E13"/>
              </a:solidFill>
            </a:endParaRPr>
          </a:p>
        </p:txBody>
      </p:sp>
      <p:cxnSp>
        <p:nvCxnSpPr>
          <p:cNvPr id="75" name="Google Shape;75;p15"/>
          <p:cNvCxnSpPr/>
          <p:nvPr/>
        </p:nvCxnSpPr>
        <p:spPr>
          <a:xfrm>
            <a:off x="4575450" y="743225"/>
            <a:ext cx="33600" cy="4193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76" name="Google Shape;76;p15" title="Screenshot 2025-06-27 alle 13.56.1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325" y="1897200"/>
            <a:ext cx="3858350" cy="312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/>
        </p:nvSpPr>
        <p:spPr>
          <a:xfrm>
            <a:off x="1183800" y="532275"/>
            <a:ext cx="7786500" cy="1263000"/>
          </a:xfrm>
          <a:prstGeom prst="rect">
            <a:avLst/>
          </a:prstGeom>
          <a:noFill/>
          <a:ln cap="flat" cmpd="sng" w="28575">
            <a:solidFill>
              <a:srgbClr val="B7B7B7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1454024" y="850525"/>
            <a:ext cx="7356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Forest Harvesting</a:t>
            </a:r>
            <a:endParaRPr sz="800"/>
          </a:p>
        </p:txBody>
      </p:sp>
      <p:sp>
        <p:nvSpPr>
          <p:cNvPr id="83" name="Google Shape;83;p16"/>
          <p:cNvSpPr/>
          <p:nvPr/>
        </p:nvSpPr>
        <p:spPr>
          <a:xfrm>
            <a:off x="7910250" y="1263925"/>
            <a:ext cx="968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Incineration</a:t>
            </a:r>
            <a:endParaRPr sz="800"/>
          </a:p>
        </p:txBody>
      </p:sp>
      <p:sp>
        <p:nvSpPr>
          <p:cNvPr id="84" name="Google Shape;84;p16"/>
          <p:cNvSpPr/>
          <p:nvPr/>
        </p:nvSpPr>
        <p:spPr>
          <a:xfrm>
            <a:off x="7910250" y="642100"/>
            <a:ext cx="968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Recycling</a:t>
            </a:r>
            <a:endParaRPr sz="800"/>
          </a:p>
        </p:txBody>
      </p:sp>
      <p:sp>
        <p:nvSpPr>
          <p:cNvPr id="85" name="Google Shape;85;p16"/>
          <p:cNvSpPr/>
          <p:nvPr/>
        </p:nvSpPr>
        <p:spPr>
          <a:xfrm>
            <a:off x="6085613" y="850525"/>
            <a:ext cx="968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Waste management</a:t>
            </a:r>
            <a:endParaRPr sz="800"/>
          </a:p>
        </p:txBody>
      </p:sp>
      <p:sp>
        <p:nvSpPr>
          <p:cNvPr id="86" name="Google Shape;86;p16"/>
          <p:cNvSpPr/>
          <p:nvPr/>
        </p:nvSpPr>
        <p:spPr>
          <a:xfrm>
            <a:off x="4289700" y="850525"/>
            <a:ext cx="968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Construction</a:t>
            </a:r>
            <a:endParaRPr sz="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>
                <a:solidFill>
                  <a:schemeClr val="dk1"/>
                </a:solidFill>
              </a:rPr>
              <a:t>ΔS</a:t>
            </a:r>
            <a:r>
              <a:rPr baseline="-25000" lang="it" sz="800">
                <a:solidFill>
                  <a:schemeClr val="dk1"/>
                </a:solidFill>
              </a:rPr>
              <a:t>3</a:t>
            </a:r>
            <a:endParaRPr sz="900"/>
          </a:p>
        </p:txBody>
      </p:sp>
      <p:sp>
        <p:nvSpPr>
          <p:cNvPr id="87" name="Google Shape;87;p16"/>
          <p:cNvSpPr/>
          <p:nvPr/>
        </p:nvSpPr>
        <p:spPr>
          <a:xfrm>
            <a:off x="2831750" y="850525"/>
            <a:ext cx="968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Timber processing</a:t>
            </a:r>
            <a:endParaRPr sz="800"/>
          </a:p>
        </p:txBody>
      </p:sp>
      <p:cxnSp>
        <p:nvCxnSpPr>
          <p:cNvPr id="88" name="Google Shape;88;p16"/>
          <p:cNvCxnSpPr>
            <a:stCxn id="82" idx="3"/>
            <a:endCxn id="87" idx="1"/>
          </p:cNvCxnSpPr>
          <p:nvPr/>
        </p:nvCxnSpPr>
        <p:spPr>
          <a:xfrm>
            <a:off x="2189624" y="1057225"/>
            <a:ext cx="64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" name="Google Shape;89;p16"/>
          <p:cNvCxnSpPr/>
          <p:nvPr/>
        </p:nvCxnSpPr>
        <p:spPr>
          <a:xfrm>
            <a:off x="3799825" y="1056863"/>
            <a:ext cx="48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0" name="Google Shape;90;p16"/>
          <p:cNvCxnSpPr>
            <a:stCxn id="85" idx="3"/>
            <a:endCxn id="84" idx="1"/>
          </p:cNvCxnSpPr>
          <p:nvPr/>
        </p:nvCxnSpPr>
        <p:spPr>
          <a:xfrm flipH="1" rot="10800000">
            <a:off x="7053713" y="848725"/>
            <a:ext cx="856500" cy="2085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" name="Google Shape;91;p16"/>
          <p:cNvSpPr/>
          <p:nvPr/>
        </p:nvSpPr>
        <p:spPr>
          <a:xfrm>
            <a:off x="1385050" y="772600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1</a:t>
            </a:r>
            <a:endParaRPr sz="200"/>
          </a:p>
        </p:txBody>
      </p:sp>
      <p:sp>
        <p:nvSpPr>
          <p:cNvPr id="92" name="Google Shape;92;p16"/>
          <p:cNvSpPr/>
          <p:nvPr/>
        </p:nvSpPr>
        <p:spPr>
          <a:xfrm>
            <a:off x="7829550" y="1149688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6</a:t>
            </a:r>
            <a:endParaRPr sz="200"/>
          </a:p>
        </p:txBody>
      </p:sp>
      <p:sp>
        <p:nvSpPr>
          <p:cNvPr id="93" name="Google Shape;93;p16"/>
          <p:cNvSpPr/>
          <p:nvPr/>
        </p:nvSpPr>
        <p:spPr>
          <a:xfrm>
            <a:off x="7829550" y="556300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5</a:t>
            </a:r>
            <a:endParaRPr sz="200"/>
          </a:p>
        </p:txBody>
      </p:sp>
      <p:sp>
        <p:nvSpPr>
          <p:cNvPr id="94" name="Google Shape;94;p16"/>
          <p:cNvSpPr/>
          <p:nvPr/>
        </p:nvSpPr>
        <p:spPr>
          <a:xfrm>
            <a:off x="6049875" y="772600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4</a:t>
            </a:r>
            <a:endParaRPr sz="200"/>
          </a:p>
        </p:txBody>
      </p:sp>
      <p:sp>
        <p:nvSpPr>
          <p:cNvPr id="95" name="Google Shape;95;p16"/>
          <p:cNvSpPr/>
          <p:nvPr/>
        </p:nvSpPr>
        <p:spPr>
          <a:xfrm>
            <a:off x="4222375" y="740650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3</a:t>
            </a:r>
            <a:endParaRPr sz="200"/>
          </a:p>
        </p:txBody>
      </p:sp>
      <p:sp>
        <p:nvSpPr>
          <p:cNvPr id="96" name="Google Shape;96;p16"/>
          <p:cNvSpPr/>
          <p:nvPr/>
        </p:nvSpPr>
        <p:spPr>
          <a:xfrm>
            <a:off x="2762188" y="772600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2</a:t>
            </a:r>
            <a:endParaRPr sz="600"/>
          </a:p>
        </p:txBody>
      </p:sp>
      <p:sp>
        <p:nvSpPr>
          <p:cNvPr id="97" name="Google Shape;97;p16"/>
          <p:cNvSpPr/>
          <p:nvPr/>
        </p:nvSpPr>
        <p:spPr>
          <a:xfrm>
            <a:off x="4435338" y="1130050"/>
            <a:ext cx="180300" cy="111000"/>
          </a:xfrm>
          <a:prstGeom prst="roundRect">
            <a:avLst>
              <a:gd fmla="val 16667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248750" y="850525"/>
            <a:ext cx="806100" cy="41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/>
              <a:t>Natural forest</a:t>
            </a:r>
            <a:endParaRPr sz="9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ΔS</a:t>
            </a:r>
            <a:r>
              <a:rPr baseline="-25000" lang="it" sz="800">
                <a:solidFill>
                  <a:schemeClr val="dk1"/>
                </a:solidFill>
              </a:rPr>
              <a:t>0</a:t>
            </a:r>
            <a:endParaRPr sz="800"/>
          </a:p>
        </p:txBody>
      </p:sp>
      <p:cxnSp>
        <p:nvCxnSpPr>
          <p:cNvPr id="99" name="Google Shape;99;p16"/>
          <p:cNvCxnSpPr>
            <a:stCxn id="98" idx="3"/>
            <a:endCxn id="82" idx="1"/>
          </p:cNvCxnSpPr>
          <p:nvPr/>
        </p:nvCxnSpPr>
        <p:spPr>
          <a:xfrm>
            <a:off x="1054850" y="1057225"/>
            <a:ext cx="39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" name="Google Shape;100;p16"/>
          <p:cNvSpPr/>
          <p:nvPr/>
        </p:nvSpPr>
        <p:spPr>
          <a:xfrm>
            <a:off x="186025" y="790500"/>
            <a:ext cx="262200" cy="216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0</a:t>
            </a:r>
            <a:endParaRPr sz="200"/>
          </a:p>
        </p:txBody>
      </p:sp>
      <p:sp>
        <p:nvSpPr>
          <p:cNvPr id="101" name="Google Shape;101;p16"/>
          <p:cNvSpPr/>
          <p:nvPr/>
        </p:nvSpPr>
        <p:spPr>
          <a:xfrm>
            <a:off x="369608" y="1147950"/>
            <a:ext cx="124500" cy="111000"/>
          </a:xfrm>
          <a:prstGeom prst="roundRect">
            <a:avLst>
              <a:gd fmla="val 16667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3253550" y="506800"/>
            <a:ext cx="124500" cy="3153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8372400" y="381000"/>
            <a:ext cx="124500" cy="2163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8878350" y="1434850"/>
            <a:ext cx="199200" cy="11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1753277" y="506800"/>
            <a:ext cx="137100" cy="3153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 txBox="1"/>
          <p:nvPr/>
        </p:nvSpPr>
        <p:spPr>
          <a:xfrm>
            <a:off x="3839650" y="805213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23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2380663" y="805225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12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1107125" y="805225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01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7256913" y="1332813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46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5500263" y="799075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34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7256925" y="749450"/>
            <a:ext cx="34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1"/>
                </a:solidFill>
              </a:rPr>
              <a:t>f</a:t>
            </a:r>
            <a:r>
              <a:rPr baseline="-25000" lang="it" sz="800">
                <a:solidFill>
                  <a:schemeClr val="dk1"/>
                </a:solidFill>
              </a:rPr>
              <a:t>45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4660525" y="3622850"/>
            <a:ext cx="1110600" cy="4134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Housing</a:t>
            </a:r>
            <a:r>
              <a:rPr lang="it" sz="800"/>
              <a:t> lifecycle</a:t>
            </a:r>
            <a:endParaRPr sz="800"/>
          </a:p>
        </p:txBody>
      </p:sp>
      <p:sp>
        <p:nvSpPr>
          <p:cNvPr id="113" name="Google Shape;113;p16"/>
          <p:cNvSpPr/>
          <p:nvPr/>
        </p:nvSpPr>
        <p:spPr>
          <a:xfrm>
            <a:off x="357475" y="3622850"/>
            <a:ext cx="968100" cy="4134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Timber production (m3)</a:t>
            </a:r>
            <a:endParaRPr sz="800"/>
          </a:p>
        </p:txBody>
      </p:sp>
      <p:sp>
        <p:nvSpPr>
          <p:cNvPr id="114" name="Google Shape;114;p16"/>
          <p:cNvSpPr/>
          <p:nvPr/>
        </p:nvSpPr>
        <p:spPr>
          <a:xfrm>
            <a:off x="2470900" y="3622850"/>
            <a:ext cx="1110600" cy="4134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Construction (m2)</a:t>
            </a:r>
            <a:endParaRPr sz="800"/>
          </a:p>
        </p:txBody>
      </p:sp>
      <p:sp>
        <p:nvSpPr>
          <p:cNvPr id="115" name="Google Shape;115;p16"/>
          <p:cNvSpPr/>
          <p:nvPr/>
        </p:nvSpPr>
        <p:spPr>
          <a:xfrm>
            <a:off x="1279050" y="4235825"/>
            <a:ext cx="1110600" cy="609600"/>
          </a:xfrm>
          <a:prstGeom prst="diamond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Timber (m3)</a:t>
            </a:r>
            <a:endParaRPr sz="800"/>
          </a:p>
        </p:txBody>
      </p:sp>
      <p:sp>
        <p:nvSpPr>
          <p:cNvPr id="116" name="Google Shape;116;p16"/>
          <p:cNvSpPr/>
          <p:nvPr/>
        </p:nvSpPr>
        <p:spPr>
          <a:xfrm>
            <a:off x="5731550" y="4235825"/>
            <a:ext cx="1110600" cy="609600"/>
          </a:xfrm>
          <a:prstGeom prst="diamond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Housing service</a:t>
            </a:r>
            <a:endParaRPr sz="800"/>
          </a:p>
        </p:txBody>
      </p:sp>
      <p:sp>
        <p:nvSpPr>
          <p:cNvPr id="117" name="Google Shape;117;p16"/>
          <p:cNvSpPr/>
          <p:nvPr/>
        </p:nvSpPr>
        <p:spPr>
          <a:xfrm>
            <a:off x="3505300" y="4235825"/>
            <a:ext cx="1110600" cy="609600"/>
          </a:xfrm>
          <a:prstGeom prst="diamond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Building (m2)</a:t>
            </a:r>
            <a:endParaRPr sz="800"/>
          </a:p>
        </p:txBody>
      </p:sp>
      <p:cxnSp>
        <p:nvCxnSpPr>
          <p:cNvPr id="118" name="Google Shape;118;p16"/>
          <p:cNvCxnSpPr>
            <a:stCxn id="113" idx="5"/>
          </p:cNvCxnSpPr>
          <p:nvPr/>
        </p:nvCxnSpPr>
        <p:spPr>
          <a:xfrm>
            <a:off x="1183800" y="3975709"/>
            <a:ext cx="408600" cy="3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9" name="Google Shape;119;p16"/>
          <p:cNvCxnSpPr/>
          <p:nvPr/>
        </p:nvCxnSpPr>
        <p:spPr>
          <a:xfrm>
            <a:off x="5622850" y="3975709"/>
            <a:ext cx="437400" cy="35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16"/>
          <p:cNvCxnSpPr/>
          <p:nvPr/>
        </p:nvCxnSpPr>
        <p:spPr>
          <a:xfrm>
            <a:off x="3384650" y="4036259"/>
            <a:ext cx="408600" cy="3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16"/>
          <p:cNvCxnSpPr>
            <a:endCxn id="114" idx="3"/>
          </p:cNvCxnSpPr>
          <p:nvPr/>
        </p:nvCxnSpPr>
        <p:spPr>
          <a:xfrm flipH="1" rot="10800000">
            <a:off x="2116944" y="3975709"/>
            <a:ext cx="516600" cy="3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2" name="Google Shape;122;p16"/>
          <p:cNvCxnSpPr/>
          <p:nvPr/>
        </p:nvCxnSpPr>
        <p:spPr>
          <a:xfrm flipH="1" rot="10800000">
            <a:off x="4343869" y="4016009"/>
            <a:ext cx="516600" cy="38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" name="Google Shape;123;p16"/>
          <p:cNvCxnSpPr/>
          <p:nvPr/>
        </p:nvCxnSpPr>
        <p:spPr>
          <a:xfrm>
            <a:off x="7068288" y="1099600"/>
            <a:ext cx="827400" cy="489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16"/>
          <p:cNvSpPr/>
          <p:nvPr/>
        </p:nvSpPr>
        <p:spPr>
          <a:xfrm>
            <a:off x="7829288" y="3254263"/>
            <a:ext cx="1110600" cy="4134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Electricity production</a:t>
            </a:r>
            <a:endParaRPr sz="800"/>
          </a:p>
        </p:txBody>
      </p:sp>
      <p:sp>
        <p:nvSpPr>
          <p:cNvPr id="125" name="Google Shape;125;p16"/>
          <p:cNvSpPr/>
          <p:nvPr/>
        </p:nvSpPr>
        <p:spPr>
          <a:xfrm>
            <a:off x="7358750" y="2628350"/>
            <a:ext cx="1110600" cy="4134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Waste</a:t>
            </a:r>
            <a:r>
              <a:rPr lang="it" sz="800"/>
              <a:t> treatment (kg)</a:t>
            </a:r>
            <a:endParaRPr sz="800"/>
          </a:p>
        </p:txBody>
      </p:sp>
      <p:sp>
        <p:nvSpPr>
          <p:cNvPr id="126" name="Google Shape;126;p16"/>
          <p:cNvSpPr/>
          <p:nvPr/>
        </p:nvSpPr>
        <p:spPr>
          <a:xfrm>
            <a:off x="5984050" y="3003763"/>
            <a:ext cx="1110600" cy="609600"/>
          </a:xfrm>
          <a:prstGeom prst="diamond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Waste</a:t>
            </a:r>
            <a:r>
              <a:rPr lang="it" sz="800"/>
              <a:t> wood (kg)</a:t>
            </a:r>
            <a:endParaRPr sz="800"/>
          </a:p>
        </p:txBody>
      </p:sp>
      <p:sp>
        <p:nvSpPr>
          <p:cNvPr id="127" name="Google Shape;127;p16"/>
          <p:cNvSpPr/>
          <p:nvPr/>
        </p:nvSpPr>
        <p:spPr>
          <a:xfrm>
            <a:off x="6681200" y="3675750"/>
            <a:ext cx="1248300" cy="609600"/>
          </a:xfrm>
          <a:prstGeom prst="diamond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/>
              <a:t>Electricity</a:t>
            </a:r>
            <a:endParaRPr sz="800"/>
          </a:p>
        </p:txBody>
      </p:sp>
      <p:sp>
        <p:nvSpPr>
          <p:cNvPr id="128" name="Google Shape;128;p16"/>
          <p:cNvSpPr txBox="1"/>
          <p:nvPr/>
        </p:nvSpPr>
        <p:spPr>
          <a:xfrm>
            <a:off x="1104675" y="4010575"/>
            <a:ext cx="26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2"/>
                </a:solidFill>
              </a:rPr>
              <a:t>1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29" name="Google Shape;129;p16"/>
          <p:cNvSpPr txBox="1"/>
          <p:nvPr/>
        </p:nvSpPr>
        <p:spPr>
          <a:xfrm>
            <a:off x="7700813" y="3579500"/>
            <a:ext cx="26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2"/>
                </a:solidFill>
              </a:rPr>
              <a:t>1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30" name="Google Shape;130;p16"/>
          <p:cNvSpPr txBox="1"/>
          <p:nvPr/>
        </p:nvSpPr>
        <p:spPr>
          <a:xfrm>
            <a:off x="6918350" y="2779238"/>
            <a:ext cx="26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2"/>
                </a:solidFill>
              </a:rPr>
              <a:t>1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5584525" y="4038350"/>
            <a:ext cx="26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2"/>
                </a:solidFill>
              </a:rPr>
              <a:t>1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32" name="Google Shape;132;p16"/>
          <p:cNvSpPr txBox="1"/>
          <p:nvPr/>
        </p:nvSpPr>
        <p:spPr>
          <a:xfrm>
            <a:off x="3357613" y="4038350"/>
            <a:ext cx="26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2"/>
                </a:solidFill>
              </a:rPr>
              <a:t>1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33" name="Google Shape;133;p16"/>
          <p:cNvSpPr txBox="1"/>
          <p:nvPr/>
        </p:nvSpPr>
        <p:spPr>
          <a:xfrm>
            <a:off x="2290813" y="4038350"/>
            <a:ext cx="26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C00000"/>
                </a:solidFill>
              </a:rPr>
              <a:t>a</a:t>
            </a:r>
            <a:endParaRPr b="1" sz="1000">
              <a:solidFill>
                <a:srgbClr val="C00000"/>
              </a:solidFill>
            </a:endParaRPr>
          </a:p>
        </p:txBody>
      </p:sp>
      <p:sp>
        <p:nvSpPr>
          <p:cNvPr id="134" name="Google Shape;134;p16"/>
          <p:cNvSpPr txBox="1"/>
          <p:nvPr/>
        </p:nvSpPr>
        <p:spPr>
          <a:xfrm>
            <a:off x="5846725" y="3458100"/>
            <a:ext cx="26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C00000"/>
                </a:solidFill>
              </a:rPr>
              <a:t>d</a:t>
            </a:r>
            <a:endParaRPr b="1" sz="1000">
              <a:solidFill>
                <a:srgbClr val="C00000"/>
              </a:solidFill>
            </a:endParaRPr>
          </a:p>
        </p:txBody>
      </p:sp>
      <p:sp>
        <p:nvSpPr>
          <p:cNvPr id="135" name="Google Shape;135;p16"/>
          <p:cNvSpPr txBox="1"/>
          <p:nvPr/>
        </p:nvSpPr>
        <p:spPr>
          <a:xfrm>
            <a:off x="6678850" y="4114550"/>
            <a:ext cx="26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C00000"/>
                </a:solidFill>
              </a:rPr>
              <a:t>c</a:t>
            </a:r>
            <a:endParaRPr b="1" sz="1000">
              <a:solidFill>
                <a:srgbClr val="C00000"/>
              </a:solidFill>
            </a:endParaRPr>
          </a:p>
        </p:txBody>
      </p:sp>
      <p:sp>
        <p:nvSpPr>
          <p:cNvPr id="136" name="Google Shape;136;p16"/>
          <p:cNvSpPr txBox="1"/>
          <p:nvPr/>
        </p:nvSpPr>
        <p:spPr>
          <a:xfrm>
            <a:off x="4328113" y="3954000"/>
            <a:ext cx="26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C00000"/>
                </a:solidFill>
              </a:rPr>
              <a:t>b</a:t>
            </a:r>
            <a:endParaRPr b="1" sz="1000">
              <a:solidFill>
                <a:srgbClr val="C00000"/>
              </a:solidFill>
            </a:endParaRPr>
          </a:p>
        </p:txBody>
      </p:sp>
      <p:cxnSp>
        <p:nvCxnSpPr>
          <p:cNvPr id="137" name="Google Shape;137;p16"/>
          <p:cNvCxnSpPr>
            <a:stCxn id="112" idx="7"/>
          </p:cNvCxnSpPr>
          <p:nvPr/>
        </p:nvCxnSpPr>
        <p:spPr>
          <a:xfrm flipH="1" rot="10800000">
            <a:off x="5608481" y="3437991"/>
            <a:ext cx="583800" cy="24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p16"/>
          <p:cNvCxnSpPr>
            <a:endCxn id="125" idx="2"/>
          </p:cNvCxnSpPr>
          <p:nvPr/>
        </p:nvCxnSpPr>
        <p:spPr>
          <a:xfrm flipH="1" rot="10800000">
            <a:off x="6867950" y="2835050"/>
            <a:ext cx="490800" cy="35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16"/>
          <p:cNvCxnSpPr/>
          <p:nvPr/>
        </p:nvCxnSpPr>
        <p:spPr>
          <a:xfrm flipH="1">
            <a:off x="7598813" y="3579500"/>
            <a:ext cx="309300" cy="22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40" name="Google Shape;140;p16"/>
          <p:cNvCxnSpPr/>
          <p:nvPr/>
        </p:nvCxnSpPr>
        <p:spPr>
          <a:xfrm flipH="1">
            <a:off x="6528788" y="4121775"/>
            <a:ext cx="390000" cy="23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41" name="Google Shape;141;p16"/>
          <p:cNvSpPr txBox="1"/>
          <p:nvPr/>
        </p:nvSpPr>
        <p:spPr>
          <a:xfrm>
            <a:off x="1504375" y="0"/>
            <a:ext cx="569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rgbClr val="274E13"/>
                </a:solidFill>
              </a:rPr>
              <a:t>MFA</a:t>
            </a:r>
            <a:endParaRPr b="1" sz="1800">
              <a:solidFill>
                <a:srgbClr val="274E13"/>
              </a:solidFill>
            </a:endParaRPr>
          </a:p>
        </p:txBody>
      </p:sp>
      <p:sp>
        <p:nvSpPr>
          <p:cNvPr id="142" name="Google Shape;142;p16"/>
          <p:cNvSpPr txBox="1"/>
          <p:nvPr/>
        </p:nvSpPr>
        <p:spPr>
          <a:xfrm>
            <a:off x="1504375" y="1913975"/>
            <a:ext cx="569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rgbClr val="274E13"/>
                </a:solidFill>
              </a:rPr>
              <a:t>LCA</a:t>
            </a:r>
            <a:endParaRPr b="1" sz="1800">
              <a:solidFill>
                <a:srgbClr val="274E13"/>
              </a:solidFill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5329475" y="2540288"/>
            <a:ext cx="309300" cy="11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6"/>
          <p:cNvSpPr txBox="1"/>
          <p:nvPr/>
        </p:nvSpPr>
        <p:spPr>
          <a:xfrm>
            <a:off x="4477075" y="2441875"/>
            <a:ext cx="878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dk2"/>
                </a:solidFill>
              </a:rPr>
              <a:t>Ecoinvent i/o =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45" name="Google Shape;145;p16"/>
          <p:cNvSpPr txBox="1"/>
          <p:nvPr/>
        </p:nvSpPr>
        <p:spPr>
          <a:xfrm>
            <a:off x="364175" y="2194263"/>
            <a:ext cx="3549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900">
                <a:solidFill>
                  <a:schemeClr val="dk2"/>
                </a:solidFill>
              </a:rPr>
              <a:t>Parameters</a:t>
            </a:r>
            <a:r>
              <a:rPr lang="it" sz="900">
                <a:solidFill>
                  <a:schemeClr val="dk2"/>
                </a:solidFill>
              </a:rPr>
              <a:t>: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900">
                <a:solidFill>
                  <a:srgbClr val="C00000"/>
                </a:solidFill>
              </a:rPr>
              <a:t>a</a:t>
            </a:r>
            <a:r>
              <a:rPr lang="it" sz="900">
                <a:solidFill>
                  <a:schemeClr val="dk2"/>
                </a:solidFill>
              </a:rPr>
              <a:t> = timber (m3) used in new construction (m2)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900">
                <a:solidFill>
                  <a:srgbClr val="C00000"/>
                </a:solidFill>
              </a:rPr>
              <a:t>b</a:t>
            </a:r>
            <a:r>
              <a:rPr lang="it" sz="900">
                <a:solidFill>
                  <a:schemeClr val="dk2"/>
                </a:solidFill>
              </a:rPr>
              <a:t> = annual </a:t>
            </a:r>
            <a:r>
              <a:rPr lang="it" sz="900">
                <a:solidFill>
                  <a:schemeClr val="dk2"/>
                </a:solidFill>
              </a:rPr>
              <a:t>housing</a:t>
            </a:r>
            <a:r>
              <a:rPr lang="it" sz="900">
                <a:solidFill>
                  <a:schemeClr val="dk2"/>
                </a:solidFill>
              </a:rPr>
              <a:t> </a:t>
            </a:r>
            <a:r>
              <a:rPr lang="it" sz="900">
                <a:solidFill>
                  <a:schemeClr val="dk2"/>
                </a:solidFill>
              </a:rPr>
              <a:t>construction</a:t>
            </a:r>
            <a:r>
              <a:rPr lang="it" sz="900">
                <a:solidFill>
                  <a:schemeClr val="dk2"/>
                </a:solidFill>
              </a:rPr>
              <a:t> (m2) added to total housing stock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900">
                <a:solidFill>
                  <a:srgbClr val="C00000"/>
                </a:solidFill>
              </a:rPr>
              <a:t>c</a:t>
            </a:r>
            <a:r>
              <a:rPr lang="it" sz="900">
                <a:solidFill>
                  <a:schemeClr val="dk2"/>
                </a:solidFill>
              </a:rPr>
              <a:t> = electricity consumption (kWh) used in total </a:t>
            </a:r>
            <a:r>
              <a:rPr lang="it" sz="900">
                <a:solidFill>
                  <a:schemeClr val="dk2"/>
                </a:solidFill>
              </a:rPr>
              <a:t>housing</a:t>
            </a:r>
            <a:r>
              <a:rPr lang="it" sz="900">
                <a:solidFill>
                  <a:schemeClr val="dk2"/>
                </a:solidFill>
              </a:rPr>
              <a:t> stock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900">
                <a:solidFill>
                  <a:srgbClr val="C00000"/>
                </a:solidFill>
              </a:rPr>
              <a:t>d</a:t>
            </a:r>
            <a:r>
              <a:rPr lang="it" sz="900">
                <a:solidFill>
                  <a:schemeClr val="dk2"/>
                </a:solidFill>
              </a:rPr>
              <a:t> = solid waste (kg) produced by total housing stock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4435275" y="2431950"/>
            <a:ext cx="1331400" cy="338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/>
          <p:nvPr/>
        </p:nvSpPr>
        <p:spPr>
          <a:xfrm>
            <a:off x="772975" y="3254275"/>
            <a:ext cx="137100" cy="353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6"/>
          <p:cNvSpPr/>
          <p:nvPr/>
        </p:nvSpPr>
        <p:spPr>
          <a:xfrm>
            <a:off x="2957650" y="3254275"/>
            <a:ext cx="137100" cy="353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7763375" y="2224000"/>
            <a:ext cx="137100" cy="353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/>
          <p:nvPr/>
        </p:nvSpPr>
        <p:spPr>
          <a:xfrm>
            <a:off x="8733450" y="2901175"/>
            <a:ext cx="137100" cy="353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1" name="Google Shape;151;p16"/>
          <p:cNvCxnSpPr/>
          <p:nvPr/>
        </p:nvCxnSpPr>
        <p:spPr>
          <a:xfrm>
            <a:off x="60500" y="1916200"/>
            <a:ext cx="9046500" cy="20100"/>
          </a:xfrm>
          <a:prstGeom prst="straightConnector1">
            <a:avLst/>
          </a:prstGeom>
          <a:noFill/>
          <a:ln cap="flat" cmpd="sng" w="28575">
            <a:solidFill>
              <a:srgbClr val="3D85C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6"/>
          <p:cNvCxnSpPr>
            <a:stCxn id="86" idx="3"/>
            <a:endCxn id="85" idx="1"/>
          </p:cNvCxnSpPr>
          <p:nvPr/>
        </p:nvCxnSpPr>
        <p:spPr>
          <a:xfrm>
            <a:off x="5257800" y="1057225"/>
            <a:ext cx="827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148425" y="104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2400" u="sng">
                <a:solidFill>
                  <a:srgbClr val="C00000"/>
                </a:solidFill>
              </a:rPr>
              <a:t>BASELINE SCENARIO</a:t>
            </a:r>
            <a:endParaRPr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519725" y="1065475"/>
            <a:ext cx="7900500" cy="33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>
                <a:solidFill>
                  <a:schemeClr val="dk1"/>
                </a:solidFill>
              </a:rPr>
              <a:t>Existing timber stocks in German residential buildings are estimated based on the average timber material intensity (t/m</a:t>
            </a:r>
            <a:r>
              <a:rPr baseline="30000" lang="it">
                <a:solidFill>
                  <a:schemeClr val="dk1"/>
                </a:solidFill>
              </a:rPr>
              <a:t>2</a:t>
            </a:r>
            <a:r>
              <a:rPr lang="it">
                <a:solidFill>
                  <a:schemeClr val="dk1"/>
                </a:solidFill>
              </a:rPr>
              <a:t>) across different building age cohorts.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>
                <a:solidFill>
                  <a:schemeClr val="dk1"/>
                </a:solidFill>
              </a:rPr>
              <a:t>The average per capita floor area (</a:t>
            </a:r>
            <a:r>
              <a:rPr b="1" lang="it">
                <a:solidFill>
                  <a:schemeClr val="dk1"/>
                </a:solidFill>
              </a:rPr>
              <a:t>PCFA</a:t>
            </a:r>
            <a:r>
              <a:rPr lang="it">
                <a:solidFill>
                  <a:schemeClr val="dk1"/>
                </a:solidFill>
              </a:rPr>
              <a:t>) in Germany is used (</a:t>
            </a:r>
            <a:r>
              <a:rPr b="1" lang="it">
                <a:solidFill>
                  <a:schemeClr val="dk1"/>
                </a:solidFill>
              </a:rPr>
              <a:t>48 m</a:t>
            </a:r>
            <a:r>
              <a:rPr b="1" baseline="30000" lang="it">
                <a:solidFill>
                  <a:schemeClr val="dk1"/>
                </a:solidFill>
              </a:rPr>
              <a:t>2</a:t>
            </a:r>
            <a:r>
              <a:rPr lang="it">
                <a:solidFill>
                  <a:schemeClr val="dk1"/>
                </a:solidFill>
              </a:rPr>
              <a:t>) and assumed to be constant throughout 2025-2100.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>
                <a:solidFill>
                  <a:schemeClr val="dk1"/>
                </a:solidFill>
              </a:rPr>
              <a:t>Using PCFA and projected population, the estimated timber building stocks are calculated over time from 2025-2100.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>
                <a:solidFill>
                  <a:schemeClr val="dk1"/>
                </a:solidFill>
              </a:rPr>
              <a:t>Assumed building lifetime: </a:t>
            </a:r>
            <a:r>
              <a:rPr b="1" lang="it">
                <a:solidFill>
                  <a:schemeClr val="dk1"/>
                </a:solidFill>
              </a:rPr>
              <a:t>70 years </a:t>
            </a:r>
            <a:endParaRPr b="1">
              <a:solidFill>
                <a:schemeClr val="dk1"/>
              </a:solidFill>
            </a:endParaRPr>
          </a:p>
        </p:txBody>
      </p:sp>
      <p:cxnSp>
        <p:nvCxnSpPr>
          <p:cNvPr id="159" name="Google Shape;159;p17"/>
          <p:cNvCxnSpPr/>
          <p:nvPr/>
        </p:nvCxnSpPr>
        <p:spPr>
          <a:xfrm>
            <a:off x="149675" y="762000"/>
            <a:ext cx="864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2027825" y="115275"/>
            <a:ext cx="587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it" sz="2400" u="sng">
                <a:solidFill>
                  <a:srgbClr val="C00000"/>
                </a:solidFill>
              </a:rPr>
              <a:t>BASELINE SCENARIO - RESULTS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18"/>
          <p:cNvPicPr preferRelativeResize="0"/>
          <p:nvPr/>
        </p:nvPicPr>
        <p:blipFill rotWithShape="1">
          <a:blip r:embed="rId3">
            <a:alphaModFix/>
          </a:blip>
          <a:srcRect b="0" l="0" r="0" t="4961"/>
          <a:stretch/>
        </p:blipFill>
        <p:spPr>
          <a:xfrm>
            <a:off x="2647075" y="3184224"/>
            <a:ext cx="4243200" cy="195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8"/>
          <p:cNvPicPr preferRelativeResize="0"/>
          <p:nvPr/>
        </p:nvPicPr>
        <p:blipFill rotWithShape="1">
          <a:blip r:embed="rId4">
            <a:alphaModFix/>
          </a:blip>
          <a:srcRect b="0" l="0" r="0" t="5150"/>
          <a:stretch/>
        </p:blipFill>
        <p:spPr>
          <a:xfrm>
            <a:off x="152400" y="887575"/>
            <a:ext cx="4243200" cy="195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 rotWithShape="1">
          <a:blip r:embed="rId5">
            <a:alphaModFix/>
          </a:blip>
          <a:srcRect b="-1305" l="0" r="0" t="3915"/>
          <a:stretch/>
        </p:blipFill>
        <p:spPr>
          <a:xfrm>
            <a:off x="4572000" y="905825"/>
            <a:ext cx="4243200" cy="19592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 txBox="1"/>
          <p:nvPr/>
        </p:nvSpPr>
        <p:spPr>
          <a:xfrm>
            <a:off x="1761975" y="558800"/>
            <a:ext cx="15738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Inflow Over Time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69" name="Google Shape;169;p18"/>
          <p:cNvSpPr txBox="1"/>
          <p:nvPr/>
        </p:nvSpPr>
        <p:spPr>
          <a:xfrm>
            <a:off x="6110875" y="558800"/>
            <a:ext cx="15738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Stock</a:t>
            </a:r>
            <a:r>
              <a:rPr lang="it">
                <a:solidFill>
                  <a:schemeClr val="dk2"/>
                </a:solidFill>
              </a:rPr>
              <a:t> Over Time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70" name="Google Shape;170;p18"/>
          <p:cNvSpPr txBox="1"/>
          <p:nvPr/>
        </p:nvSpPr>
        <p:spPr>
          <a:xfrm>
            <a:off x="3957950" y="2865100"/>
            <a:ext cx="17982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Outflow</a:t>
            </a:r>
            <a:r>
              <a:rPr lang="it">
                <a:solidFill>
                  <a:schemeClr val="dk2"/>
                </a:solidFill>
              </a:rPr>
              <a:t> Over Time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234475" y="558800"/>
            <a:ext cx="4395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</a:rPr>
              <a:t>1e6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72" name="Google Shape;172;p18"/>
          <p:cNvSpPr txBox="1"/>
          <p:nvPr/>
        </p:nvSpPr>
        <p:spPr>
          <a:xfrm>
            <a:off x="2647075" y="2851138"/>
            <a:ext cx="4395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</a:rPr>
              <a:t>1e6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73" name="Google Shape;173;p18"/>
          <p:cNvSpPr txBox="1"/>
          <p:nvPr/>
        </p:nvSpPr>
        <p:spPr>
          <a:xfrm>
            <a:off x="4744925" y="558800"/>
            <a:ext cx="4395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</a:rPr>
              <a:t>1e8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type="title"/>
          </p:nvPr>
        </p:nvSpPr>
        <p:spPr>
          <a:xfrm>
            <a:off x="148425" y="104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2400" u="sng">
                <a:solidFill>
                  <a:srgbClr val="0B76A0"/>
                </a:solidFill>
              </a:rPr>
              <a:t>FUTURE SCENARIOS</a:t>
            </a:r>
            <a:endParaRPr/>
          </a:p>
        </p:txBody>
      </p:sp>
      <p:cxnSp>
        <p:nvCxnSpPr>
          <p:cNvPr id="179" name="Google Shape;179;p19"/>
          <p:cNvCxnSpPr/>
          <p:nvPr/>
        </p:nvCxnSpPr>
        <p:spPr>
          <a:xfrm>
            <a:off x="149675" y="762000"/>
            <a:ext cx="864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19"/>
          <p:cNvSpPr txBox="1"/>
          <p:nvPr>
            <p:ph idx="1" type="body"/>
          </p:nvPr>
        </p:nvSpPr>
        <p:spPr>
          <a:xfrm>
            <a:off x="434625" y="1023725"/>
            <a:ext cx="7948200" cy="344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</a:rPr>
              <a:t>European Initiative: </a:t>
            </a:r>
            <a:r>
              <a:rPr b="1" lang="it">
                <a:solidFill>
                  <a:schemeClr val="dk1"/>
                </a:solidFill>
              </a:rPr>
              <a:t>New European Bauhaus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>
                <a:solidFill>
                  <a:schemeClr val="dk1"/>
                </a:solidFill>
              </a:rPr>
              <a:t>Assuming </a:t>
            </a:r>
            <a:r>
              <a:rPr lang="it">
                <a:solidFill>
                  <a:schemeClr val="dk1"/>
                </a:solidFill>
              </a:rPr>
              <a:t>Timber intensity increase gradually from </a:t>
            </a:r>
            <a:r>
              <a:rPr b="1" lang="it">
                <a:solidFill>
                  <a:schemeClr val="dk1"/>
                </a:solidFill>
              </a:rPr>
              <a:t>0.035 t/m</a:t>
            </a:r>
            <a:r>
              <a:rPr b="1" baseline="30000" lang="it">
                <a:solidFill>
                  <a:schemeClr val="dk1"/>
                </a:solidFill>
              </a:rPr>
              <a:t>2</a:t>
            </a:r>
            <a:r>
              <a:rPr lang="it">
                <a:solidFill>
                  <a:schemeClr val="dk1"/>
                </a:solidFill>
              </a:rPr>
              <a:t> in 2025 to </a:t>
            </a:r>
            <a:r>
              <a:rPr b="1" lang="it">
                <a:solidFill>
                  <a:schemeClr val="dk1"/>
                </a:solidFill>
              </a:rPr>
              <a:t>0.045 t/m</a:t>
            </a:r>
            <a:r>
              <a:rPr b="1" baseline="30000" lang="it">
                <a:solidFill>
                  <a:schemeClr val="dk1"/>
                </a:solidFill>
              </a:rPr>
              <a:t>2</a:t>
            </a:r>
            <a:r>
              <a:rPr lang="it">
                <a:solidFill>
                  <a:schemeClr val="dk1"/>
                </a:solidFill>
              </a:rPr>
              <a:t> in year 2100.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>
                <a:solidFill>
                  <a:schemeClr val="dk1"/>
                </a:solidFill>
              </a:rPr>
              <a:t>Changing building lifetime to 20, 50 and 125 years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>
                <a:solidFill>
                  <a:schemeClr val="dk1"/>
                </a:solidFill>
              </a:rPr>
              <a:t>Introduce recycling rate of 45%. 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613" y="2934738"/>
            <a:ext cx="8486775" cy="181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148425" y="104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2400" u="sng">
                <a:solidFill>
                  <a:srgbClr val="0B76A0"/>
                </a:solidFill>
              </a:rPr>
              <a:t>FUTURE SCENARIOS - RESULTS</a:t>
            </a:r>
            <a:endParaRPr/>
          </a:p>
        </p:txBody>
      </p:sp>
      <p:cxnSp>
        <p:nvCxnSpPr>
          <p:cNvPr id="187" name="Google Shape;187;p20"/>
          <p:cNvCxnSpPr/>
          <p:nvPr/>
        </p:nvCxnSpPr>
        <p:spPr>
          <a:xfrm>
            <a:off x="149675" y="762000"/>
            <a:ext cx="864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8" name="Google Shape;188;p20"/>
          <p:cNvPicPr preferRelativeResize="0"/>
          <p:nvPr/>
        </p:nvPicPr>
        <p:blipFill rotWithShape="1">
          <a:blip r:embed="rId3">
            <a:alphaModFix/>
          </a:blip>
          <a:srcRect b="-1050" l="347" r="357" t="5530"/>
          <a:stretch/>
        </p:blipFill>
        <p:spPr>
          <a:xfrm>
            <a:off x="4533050" y="1029050"/>
            <a:ext cx="4457876" cy="207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 rotWithShape="1">
          <a:blip r:embed="rId4">
            <a:alphaModFix/>
          </a:blip>
          <a:srcRect b="0" l="0" r="0" t="3651"/>
          <a:stretch/>
        </p:blipFill>
        <p:spPr>
          <a:xfrm>
            <a:off x="2662850" y="3342775"/>
            <a:ext cx="4234977" cy="1968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0"/>
          <p:cNvPicPr preferRelativeResize="0"/>
          <p:nvPr/>
        </p:nvPicPr>
        <p:blipFill rotWithShape="1">
          <a:blip r:embed="rId5">
            <a:alphaModFix/>
          </a:blip>
          <a:srcRect b="0" l="0" r="0" t="5320"/>
          <a:stretch/>
        </p:blipFill>
        <p:spPr>
          <a:xfrm>
            <a:off x="0" y="1029050"/>
            <a:ext cx="4457876" cy="206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0"/>
          <p:cNvSpPr txBox="1"/>
          <p:nvPr/>
        </p:nvSpPr>
        <p:spPr>
          <a:xfrm>
            <a:off x="1761975" y="711200"/>
            <a:ext cx="15738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Inflow Over Time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92" name="Google Shape;192;p20"/>
          <p:cNvSpPr txBox="1"/>
          <p:nvPr/>
        </p:nvSpPr>
        <p:spPr>
          <a:xfrm>
            <a:off x="6110875" y="711200"/>
            <a:ext cx="15738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Stock Over Time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3957950" y="3017500"/>
            <a:ext cx="17982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Outflow Over Time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94" name="Google Shape;194;p20"/>
          <p:cNvSpPr txBox="1"/>
          <p:nvPr/>
        </p:nvSpPr>
        <p:spPr>
          <a:xfrm>
            <a:off x="82075" y="711200"/>
            <a:ext cx="4395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</a:rPr>
              <a:t>1e6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95" name="Google Shape;195;p20"/>
          <p:cNvSpPr txBox="1"/>
          <p:nvPr/>
        </p:nvSpPr>
        <p:spPr>
          <a:xfrm>
            <a:off x="2647075" y="3003538"/>
            <a:ext cx="4395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</a:rPr>
              <a:t>1e6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96" name="Google Shape;196;p20"/>
          <p:cNvSpPr txBox="1"/>
          <p:nvPr/>
        </p:nvSpPr>
        <p:spPr>
          <a:xfrm>
            <a:off x="4592525" y="711200"/>
            <a:ext cx="4395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</a:rPr>
              <a:t>1e8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type="title"/>
          </p:nvPr>
        </p:nvSpPr>
        <p:spPr>
          <a:xfrm>
            <a:off x="148425" y="27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2400" u="sng">
                <a:solidFill>
                  <a:srgbClr val="0B76A0"/>
                </a:solidFill>
              </a:rPr>
              <a:t>FUTURE SCENARIOS- RESULTS</a:t>
            </a:r>
            <a:endParaRPr/>
          </a:p>
        </p:txBody>
      </p:sp>
      <p:cxnSp>
        <p:nvCxnSpPr>
          <p:cNvPr id="202" name="Google Shape;202;p21"/>
          <p:cNvCxnSpPr/>
          <p:nvPr/>
        </p:nvCxnSpPr>
        <p:spPr>
          <a:xfrm>
            <a:off x="88425" y="600550"/>
            <a:ext cx="864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3" name="Google Shape;203;p21"/>
          <p:cNvPicPr preferRelativeResize="0"/>
          <p:nvPr/>
        </p:nvPicPr>
        <p:blipFill rotWithShape="1">
          <a:blip r:embed="rId3">
            <a:alphaModFix/>
          </a:blip>
          <a:srcRect b="0" l="0" r="0" t="6872"/>
          <a:stretch/>
        </p:blipFill>
        <p:spPr>
          <a:xfrm>
            <a:off x="2121375" y="1026850"/>
            <a:ext cx="5632143" cy="41166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1"/>
          <p:cNvSpPr txBox="1"/>
          <p:nvPr/>
        </p:nvSpPr>
        <p:spPr>
          <a:xfrm>
            <a:off x="148425" y="723500"/>
            <a:ext cx="375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1"/>
                </a:solidFill>
              </a:rPr>
              <a:t>Building lifetime- baseline 70 yr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" name="Google Shape;205;p21"/>
          <p:cNvSpPr txBox="1"/>
          <p:nvPr/>
        </p:nvSpPr>
        <p:spPr>
          <a:xfrm>
            <a:off x="694800" y="1477050"/>
            <a:ext cx="1354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06" name="Google Shape;206;p21"/>
          <p:cNvSpPr txBox="1"/>
          <p:nvPr/>
        </p:nvSpPr>
        <p:spPr>
          <a:xfrm>
            <a:off x="6251375" y="2652975"/>
            <a:ext cx="286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